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12" autoAdjust="0"/>
    <p:restoredTop sz="56592" autoAdjust="0"/>
  </p:normalViewPr>
  <p:slideViewPr>
    <p:cSldViewPr snapToGrid="0">
      <p:cViewPr varScale="1">
        <p:scale>
          <a:sx n="59" d="100"/>
          <a:sy n="59" d="100"/>
        </p:scale>
        <p:origin x="232" y="63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2015-12-14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Try applying our server recipe from the apache cookbook using `chef-client` in local mode.</a:t>
            </a:r>
          </a:p>
          <a:p>
            <a:endParaRPr lang="en-US" dirty="0" smtClean="0"/>
          </a:p>
          <a:p>
            <a:r>
              <a:rPr lang="en-US" dirty="0" smtClean="0"/>
              <a:t>Upon execution you unfortunately are presented with an error. </a:t>
            </a:r>
          </a:p>
          <a:p>
            <a:endParaRPr lang="en-US" dirty="0" smtClean="0"/>
          </a:p>
          <a:p>
            <a:r>
              <a:rPr lang="en-US" dirty="0" smtClean="0"/>
              <a:t>When executed we find that `chef-client` has an additional requirement. `chef-client` expects our cookbooks to be maintained in a directory named 'cookbooks'.</a:t>
            </a:r>
          </a:p>
          <a:p>
            <a:endParaRPr lang="en-US" dirty="0" smtClean="0"/>
          </a:p>
          <a:p>
            <a:r>
              <a:rPr lang="en-US" dirty="0" smtClean="0"/>
              <a:t>That seems simple enough to accommodate and a good way to start organizing the cookbooks that we are creating.</a:t>
            </a:r>
          </a:p>
          <a:p>
            <a:endParaRPr lang="en-US" dirty="0" smtClean="0"/>
          </a:p>
          <a:p>
            <a:r>
              <a:rPr lang="en-US" dirty="0" smtClean="0"/>
              <a:t>Instructor Note: This</a:t>
            </a:r>
            <a:r>
              <a:rPr lang="en-US" baseline="0" dirty="0" smtClean="0"/>
              <a:t> is suppose to fail. chef-client requires the cookbooks to be in a cookbooks directory. The second warning message tells the user of the application that it was unable to find a cookbooks directory.</a:t>
            </a:r>
          </a:p>
          <a:p>
            <a:endParaRPr lang="en-US" dirty="0" smtClean="0"/>
          </a:p>
          <a:p>
            <a:r>
              <a:rPr lang="en-US" dirty="0" smtClean="0"/>
              <a:t>Instructor Note: The other warning about 'No config file found or specified on command line, using command line options'</a:t>
            </a:r>
            <a:r>
              <a:rPr lang="en-US" baseline="0" dirty="0" smtClean="0"/>
              <a:t> is looking for a config file at a default location, which we have not created nor we will create one at this time. There is a flag '-c' that allows you to specify a configuration file as well. But again specifying the configuration file will be automatically when the instance is bootstrapped.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5274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 a directory named 'cookbooks'.</a:t>
            </a:r>
            <a:r>
              <a:rPr lang="en-US" baseline="0" dirty="0" smtClean="0"/>
              <a:t> Then move the </a:t>
            </a:r>
            <a:r>
              <a:rPr lang="en-US" dirty="0" smtClean="0"/>
              <a:t>workstation cookbook and apache cookbook into the cookbooks directory.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8678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try that again--this time with all of our cookbooks in the cookbooks directory like `chef-client` expects.</a:t>
            </a:r>
          </a:p>
          <a:p>
            <a:endParaRPr lang="en-US" dirty="0" smtClean="0"/>
          </a:p>
          <a:p>
            <a:r>
              <a:rPr lang="en-US" dirty="0" smtClean="0"/>
              <a:t>Try applying the apache cookbook's recipe named server.</a:t>
            </a:r>
          </a:p>
          <a:p>
            <a:endParaRPr lang="en-US" dirty="0" smtClean="0"/>
          </a:p>
          <a:p>
            <a:r>
              <a:rPr lang="en-US" dirty="0" smtClean="0"/>
              <a:t>Instructor Note:</a:t>
            </a:r>
            <a:r>
              <a:rPr lang="en-US" baseline="0" dirty="0" smtClean="0"/>
              <a:t> The WARN messages were omitted from this output so you can see the converging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a:t>
            </a:r>
            <a:r>
              <a:rPr lang="en-US" b="0" i="0" dirty="0" smtClean="0"/>
              <a:t>setup'</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apache 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'workstation' cookbook's 'setup'</a:t>
            </a:r>
            <a:r>
              <a:rPr lang="en-US" baseline="0" dirty="0" smtClean="0"/>
              <a:t> r</a:t>
            </a:r>
            <a:r>
              <a:rPr lang="en-US" dirty="0" smtClean="0"/>
              <a:t>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a:t>
            </a:r>
            <a:r>
              <a:rPr lang="en-US" dirty="0" smtClean="0"/>
              <a:t>we are including the </a:t>
            </a:r>
            <a:r>
              <a:rPr lang="uk-UA" dirty="0" smtClean="0"/>
              <a:t>'</a:t>
            </a:r>
            <a:r>
              <a:rPr lang="en-US" dirty="0" smtClean="0"/>
              <a:t>apache</a:t>
            </a:r>
            <a:r>
              <a:rPr lang="uk-UA" dirty="0" smtClean="0"/>
              <a:t>'</a:t>
            </a:r>
            <a:r>
              <a:rPr lang="en-US" dirty="0" smtClean="0"/>
              <a:t> cookbook's </a:t>
            </a:r>
            <a:r>
              <a:rPr lang="uk-UA" dirty="0" smtClean="0"/>
              <a:t>'</a:t>
            </a:r>
            <a:r>
              <a:rPr lang="en-US" dirty="0" smtClean="0"/>
              <a:t>server</a:t>
            </a:r>
            <a:r>
              <a:rPr lang="uk-UA" dirty="0" smtClean="0"/>
              <a:t>'</a:t>
            </a:r>
            <a:r>
              <a:rPr lang="en-US" dirty="0" smtClean="0"/>
              <a: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'chef-client' command to apply recipes, and include a recipe within another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setup recipe.</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a:t>
            </a:r>
            <a:r>
              <a:rPr lang="en-US" baseline="0" dirty="0" smtClean="0"/>
              <a:t> </a:t>
            </a:r>
            <a:r>
              <a:rPr lang="en-US" dirty="0" smtClean="0"/>
              <a:t>update the apache cookbook's default recipe to include the apache cookbook's recipe named server.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5</a:t>
            </a:r>
            <a:r>
              <a:rPr lang="en-US"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apache cookbook run the contents of the server recipe.</a:t>
            </a:r>
          </a:p>
          <a:p>
            <a:endParaRPr lang="en-US" dirty="0" smtClean="0"/>
          </a:p>
          <a:p>
            <a:r>
              <a:rPr lang="en-US" dirty="0" smtClean="0"/>
              <a:t>Within the default recipe,</a:t>
            </a:r>
            <a:r>
              <a:rPr lang="en-US" baseline="0" dirty="0" smtClean="0"/>
              <a:t> </a:t>
            </a:r>
            <a:r>
              <a:rPr lang="en-US" dirty="0" smtClean="0"/>
              <a:t>define the `</a:t>
            </a:r>
            <a:r>
              <a:rPr lang="en-US" dirty="0" err="1" smtClean="0"/>
              <a:t>include_recipe</a:t>
            </a:r>
            <a:r>
              <a:rPr lang="en-US" dirty="0" smtClean="0"/>
              <a:t>`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'chef-client' to locally apply the cookbook named apache. This will load your apache cookbook's default recipe, which in turn loads the apache cookbook's server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'chef-apply' is valuable tool for exploring resources within recipes without having to wrestle with all the folders and files associated with cookbooks. For the remainder of the modules we will not return to using 'chef-apply'. In the future you will most likely be using 'chef-client'. You may return to 'chef-apply' in your adventures when you find yourself wanting to test out an idea for a new recipe on a new platform or platform version. The speed of the tool is valuable.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7383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ChefDK, we package another tool that is called 'chef-client'.</a:t>
            </a:r>
          </a:p>
          <a:p>
            <a:endParaRPr lang="en-US" dirty="0" smtClean="0"/>
          </a:p>
          <a:p>
            <a:r>
              <a:rPr lang="en-US" dirty="0" smtClean="0"/>
              <a:t>'chef-client' is a command-line application that can be used to apply a recipe or multiple recipes.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the a run list of recipes. In this case we are applying one recipe and that is the setup recipe within our workstation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a:t>
            </a:r>
            <a:r>
              <a:rPr lang="en-US" baseline="0" dirty="0" smtClean="0"/>
              <a:t> </a:t>
            </a:r>
            <a:r>
              <a:rPr lang="en-US" dirty="0" smtClean="0"/>
              <a:t>the server recipe within our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setup recipe from the workstation cookbook and the server recipe within our apache cookbook.</a:t>
            </a:r>
          </a:p>
          <a:p>
            <a:endParaRPr lang="en-US" dirty="0" smtClean="0"/>
          </a:p>
          <a:p>
            <a:r>
              <a:rPr lang="en-US" dirty="0" smtClean="0"/>
              <a:t>Instructor Note: The</a:t>
            </a:r>
            <a:r>
              <a:rPr lang="en-US" baseline="0" dirty="0" smtClean="0"/>
              <a:t> command given here includes the backslash '\'. That allows you to specify multiple lines within a terminal. Because of the character limitation of slides it is included to make the command more clear to the learner.</a:t>
            </a:r>
          </a:p>
          <a:p>
            <a:endParaRPr lang="en-US" baseline="0"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recipes </a:t>
            </a:r>
            <a:r>
              <a:rPr lang="en-US" b="0" dirty="0" smtClean="0"/>
              <a:t>with 'chef-client' is different than 'chef-apply' and that is because chef-client's default behavior is to communicate with a Chef server. So we use the '--local-mode' flag to ask 'chef-client' to look for the cookbooks locally.</a:t>
            </a:r>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apply a recipe </a:t>
            </a:r>
            <a:r>
              <a:rPr lang="en-US" b="0" dirty="0" smtClean="0"/>
              <a:t>with 'chef-client',</a:t>
            </a:r>
            <a:r>
              <a:rPr lang="en-US" b="0" baseline="0" dirty="0" smtClean="0"/>
              <a:t> </a:t>
            </a:r>
            <a:r>
              <a:rPr lang="en-US" dirty="0" smtClean="0"/>
              <a:t>we define a run list. This is an ordered list of recipes that we want to apply to the system. When you define a recipe from a cookbook on the run list, there is a particular convention:</a:t>
            </a:r>
          </a:p>
          <a:p>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Courier New" panose="02070309020205020404" pitchFamily="49" charset="0"/>
                <a:cs typeface="Courier New" panose="02070309020205020404" pitchFamily="49" charset="0"/>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7168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Tree>
    <p:extLst>
      <p:ext uri="{BB962C8B-B14F-4D97-AF65-F5344CB8AC3E}">
        <p14:creationId xmlns:p14="http://schemas.microsoft.com/office/powerpoint/2010/main" val="298881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7509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598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242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759639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685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93497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0" y="488145"/>
            <a:ext cx="12871673"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GE</a:t>
            </a:r>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Group</a:t>
            </a:r>
            <a:r>
              <a:rPr lang="en-US" sz="3200" b="1" baseline="0" dirty="0" smtClean="0"/>
              <a:t> Exercise </a:t>
            </a:r>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06818" y="551454"/>
            <a:ext cx="2283164" cy="2315320"/>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theme" Target="../theme/theme1.xml"/><Relationship Id="rId31"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3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6" r:id="rId10"/>
    <p:sldLayoutId id="2147483764" r:id="rId11"/>
    <p:sldLayoutId id="2147483780" r:id="rId12"/>
    <p:sldLayoutId id="2147483766" r:id="rId13"/>
    <p:sldLayoutId id="2147483779" r:id="rId14"/>
    <p:sldLayoutId id="2147483767" r:id="rId15"/>
    <p:sldLayoutId id="2147483723" r:id="rId16"/>
    <p:sldLayoutId id="2147483795" r:id="rId17"/>
    <p:sldLayoutId id="2147483801" r:id="rId18"/>
    <p:sldLayoutId id="2147483802" r:id="rId19"/>
    <p:sldLayoutId id="2147483804" r:id="rId20"/>
    <p:sldLayoutId id="2147483805" r:id="rId21"/>
    <p:sldLayoutId id="2147483806" r:id="rId22"/>
    <p:sldLayoutId id="2147483807" r:id="rId23"/>
    <p:sldLayoutId id="2147483808" r:id="rId24"/>
    <p:sldLayoutId id="2147483809" r:id="rId25"/>
    <p:sldLayoutId id="2147483810" r:id="rId26"/>
    <p:sldLayoutId id="2147483811" r:id="rId27"/>
    <p:sldLayoutId id="2147483812" r:id="rId28"/>
    <p:sldLayoutId id="2147483813"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 Id="rId3" Type="http://schemas.openxmlformats.org/officeDocument/2006/relationships/hyperlink" Target="https://docs.chef.io/chef_client.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chef-client</a:t>
            </a:r>
            <a:endParaRPr lang="en-US" dirty="0"/>
          </a:p>
        </p:txBody>
      </p:sp>
      <p:sp>
        <p:nvSpPr>
          <p:cNvPr id="3" name="Subtitle 2"/>
          <p:cNvSpPr>
            <a:spLocks noGrp="1"/>
          </p:cNvSpPr>
          <p:nvPr>
            <p:ph type="subTitle" idx="1"/>
          </p:nvPr>
        </p:nvSpPr>
        <p:spPr bwMode="auto"/>
        <p:txBody>
          <a:bodyPr/>
          <a:lstStyle/>
          <a:p>
            <a:r>
              <a:rPr lang="en-US" dirty="0"/>
              <a:t>Applying </a:t>
            </a:r>
            <a:r>
              <a:rPr lang="en-US" dirty="0" smtClean="0"/>
              <a:t>Recipes </a:t>
            </a:r>
            <a:r>
              <a:rPr lang="en-US" dirty="0"/>
              <a:t>from </a:t>
            </a:r>
            <a:r>
              <a:rPr lang="en-US" dirty="0" smtClean="0"/>
              <a:t>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8056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Group Exercise: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49197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[2015-09-15T14:52:45+00:00] WARN: No config file found or specified on command line, using command line options.</a:t>
            </a:r>
          </a:p>
          <a:p>
            <a:r>
              <a:rPr lang="en-US" dirty="0"/>
              <a:t>[2015-09-15T14:52:45+00:00] WARN: No cookbooks directory found at or above current directory.  Assuming /home/chef.</a:t>
            </a:r>
          </a:p>
          <a:p>
            <a:r>
              <a:rPr lang="en-US" dirty="0"/>
              <a:t>Starting Chef Client, version 12.3.0</a:t>
            </a:r>
          </a:p>
          <a:p>
            <a:r>
              <a:rPr lang="en-US" dirty="0"/>
              <a:t>resolving cookbooks for run list: ["apache::server"]</a:t>
            </a:r>
          </a:p>
          <a:p>
            <a:endParaRPr lang="en-US" dirty="0"/>
          </a:p>
          <a:p>
            <a:r>
              <a:rPr lang="en-US" dirty="0"/>
              <a:t>================================================================================</a:t>
            </a:r>
          </a:p>
          <a:p>
            <a:r>
              <a:rPr lang="en-US" dirty="0"/>
              <a:t>Error Resolving Cookbooks for Run List:</a:t>
            </a:r>
          </a:p>
          <a:p>
            <a:r>
              <a:rPr lang="en-US" dirty="0" smtClean="0"/>
              <a:t>================================================================================</a:t>
            </a:r>
            <a:endParaRPr lang="en-US" dirty="0"/>
          </a:p>
        </p:txBody>
      </p:sp>
      <p:sp>
        <p:nvSpPr>
          <p:cNvPr id="3" name="Title 2"/>
          <p:cNvSpPr>
            <a:spLocks noGrp="1"/>
          </p:cNvSpPr>
          <p:nvPr>
            <p:ph type="title"/>
          </p:nvPr>
        </p:nvSpPr>
        <p:spPr/>
        <p:txBody>
          <a:bodyPr>
            <a:normAutofit/>
          </a:bodyPr>
          <a:lstStyle/>
          <a:p>
            <a:r>
              <a:rPr lang="en-US" sz="4800" dirty="0" smtClean="0"/>
              <a:t>GE: </a:t>
            </a:r>
            <a:r>
              <a:rPr lang="en-US" sz="4800" dirty="0"/>
              <a:t>Apply </a:t>
            </a:r>
            <a:r>
              <a:rPr lang="en-US" sz="4800" dirty="0" smtClean="0"/>
              <a:t>the '</a:t>
            </a:r>
            <a:r>
              <a:rPr lang="en-US" sz="4800" dirty="0" smtClean="0">
                <a:cs typeface="Courier New" panose="02070309020205020404" pitchFamily="49" charset="0"/>
              </a:rPr>
              <a:t>apache::server' </a:t>
            </a:r>
            <a:r>
              <a:rPr lang="en-US" sz="4800" dirty="0"/>
              <a:t>R</a:t>
            </a:r>
            <a:r>
              <a:rPr lang="en-US" sz="4800" dirty="0" smtClean="0"/>
              <a:t>ecipe Locally</a:t>
            </a:r>
            <a:endParaRPr lang="en-US" sz="4800" dirty="0"/>
          </a:p>
        </p:txBody>
      </p:sp>
      <p:sp>
        <p:nvSpPr>
          <p:cNvPr id="4" name="Text Placeholder 3"/>
          <p:cNvSpPr>
            <a:spLocks noGrp="1"/>
          </p:cNvSpPr>
          <p:nvPr>
            <p:ph type="body" sz="quarter" idx="11"/>
          </p:nvPr>
        </p:nvSpPr>
        <p:spPr>
          <a:xfrm>
            <a:off x="1121104" y="1159390"/>
            <a:ext cx="14422528" cy="1076577"/>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42497" y="3131405"/>
            <a:ext cx="14417959" cy="906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395322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0"/>
            <a:ext cx="15504543" cy="827577"/>
          </a:xfrm>
        </p:spPr>
        <p:txBody>
          <a:bodyPr>
            <a:normAutofit/>
          </a:bodyPr>
          <a:lstStyle/>
          <a:p>
            <a:r>
              <a:rPr lang="en-US" sz="4800" dirty="0" smtClean="0"/>
              <a:t>GE: Create Cookbooks Dir and Move the </a:t>
            </a:r>
            <a:r>
              <a:rPr lang="en-US" sz="4800" dirty="0" smtClean="0"/>
              <a:t>Cookbooks</a:t>
            </a:r>
            <a:endParaRPr lang="en-US" sz="4800" dirty="0"/>
          </a:p>
        </p:txBody>
      </p:sp>
      <p:sp>
        <p:nvSpPr>
          <p:cNvPr id="4" name="Text Placeholder 3"/>
          <p:cNvSpPr>
            <a:spLocks noGrp="1"/>
          </p:cNvSpPr>
          <p:nvPr>
            <p:ph type="body" sz="quarter" idx="11"/>
          </p:nvPr>
        </p:nvSpPr>
        <p:spPr>
          <a:xfrm>
            <a:off x="1150606" y="1290294"/>
            <a:ext cx="14422528" cy="2074298"/>
          </a:xfrm>
        </p:spPr>
        <p:txBody>
          <a:bodyPr anchor="t"/>
          <a:lstStyle/>
          <a:p>
            <a:r>
              <a:rPr lang="en-US" dirty="0" smtClean="0"/>
              <a:t>$ mkdir cookbooks</a:t>
            </a:r>
            <a:endParaRPr lang="en-US" dirty="0"/>
          </a:p>
          <a:p>
            <a:r>
              <a:rPr lang="en-US" dirty="0" smtClean="0"/>
              <a:t>$ </a:t>
            </a:r>
            <a:r>
              <a:rPr lang="en-US" dirty="0"/>
              <a:t>mv workstation </a:t>
            </a:r>
            <a:r>
              <a:rPr lang="en-US" dirty="0" smtClean="0"/>
              <a:t>cookbooks</a:t>
            </a:r>
          </a:p>
          <a:p>
            <a:r>
              <a:rPr lang="en-US" dirty="0"/>
              <a:t>$ mv apache </a:t>
            </a:r>
            <a:r>
              <a:rPr lang="en-US" dirty="0" smtClean="0"/>
              <a:t>cookbooks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233257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[2015-09-15T14:54:45+00:00] WARN: No config file found or specified on command line, using command line options.</a:t>
            </a:r>
          </a:p>
          <a:p>
            <a:r>
              <a:rPr lang="en-US" sz="2300" dirty="0"/>
              <a:t>Starting Chef Client, version 12.3.0</a:t>
            </a:r>
          </a:p>
          <a:p>
            <a:r>
              <a:rPr lang="en-US" sz="2300" dirty="0"/>
              <a:t>resolving cookbooks for run list: ["apache::server"]</a:t>
            </a:r>
          </a:p>
          <a:p>
            <a:r>
              <a:rPr lang="en-US" sz="2300" dirty="0"/>
              <a:t>Synchronizing Cookbooks:</a:t>
            </a:r>
          </a:p>
          <a:p>
            <a:r>
              <a:rPr lang="en-US" sz="2300" dirty="0"/>
              <a:t>  - apache</a:t>
            </a:r>
          </a:p>
          <a:p>
            <a:r>
              <a:rPr lang="en-US" sz="2300" dirty="0" smtClean="0"/>
              <a:t>Compiling </a:t>
            </a:r>
            <a:r>
              <a:rPr lang="en-US" sz="2300" dirty="0"/>
              <a:t>Cookbooks...</a:t>
            </a:r>
          </a:p>
          <a:p>
            <a:r>
              <a:rPr lang="en-US" sz="2300" dirty="0"/>
              <a:t>Converging 4 resources</a:t>
            </a:r>
          </a:p>
          <a:p>
            <a:r>
              <a:rPr lang="en-US" sz="2300" dirty="0"/>
              <a:t>Recipe: apache::server</a:t>
            </a:r>
          </a:p>
          <a:p>
            <a:r>
              <a:rPr lang="en-US" sz="2300" dirty="0"/>
              <a:t>  * yum_package[httpd] action install (up to date)</a:t>
            </a:r>
          </a:p>
          <a:p>
            <a:r>
              <a:rPr lang="en-US" sz="2300" dirty="0"/>
              <a:t>  * file[/var/www/html/index.html] action create (up to date)</a:t>
            </a:r>
          </a:p>
          <a:p>
            <a:r>
              <a:rPr lang="en-US" sz="2300" dirty="0"/>
              <a:t>  * service[httpd] action enable (up to date</a:t>
            </a:r>
            <a:r>
              <a:rPr lang="en-US" sz="2300" dirty="0" smtClean="0"/>
              <a:t>)</a:t>
            </a:r>
            <a:endParaRPr lang="en-US" sz="2300" dirty="0"/>
          </a:p>
        </p:txBody>
      </p:sp>
      <p:sp>
        <p:nvSpPr>
          <p:cNvPr id="3" name="Title 2"/>
          <p:cNvSpPr>
            <a:spLocks noGrp="1"/>
          </p:cNvSpPr>
          <p:nvPr>
            <p:ph type="title"/>
          </p:nvPr>
        </p:nvSpPr>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
        <p:nvSpPr>
          <p:cNvPr id="4" name="Text Placeholder 3"/>
          <p:cNvSpPr>
            <a:spLocks noGrp="1"/>
          </p:cNvSpPr>
          <p:nvPr>
            <p:ph type="body" sz="quarter" idx="11"/>
          </p:nvPr>
        </p:nvSpPr>
        <p:spPr>
          <a:xfrm>
            <a:off x="1121104" y="1159391"/>
            <a:ext cx="14422528" cy="1076576"/>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08305" y="4473474"/>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282584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617189" cy="5749461"/>
          </a:xfrm>
        </p:spPr>
        <p:txBody>
          <a:bodyPr/>
          <a:lstStyle/>
          <a:p>
            <a:r>
              <a:rPr lang="en-US" dirty="0"/>
              <a:t>[</a:t>
            </a:r>
            <a:r>
              <a:rPr lang="en-US" sz="2300" dirty="0"/>
              <a:t>2015-09-15T15:15:26+00:00] WARN: No config file found or specified on command line, using command line options.</a:t>
            </a:r>
          </a:p>
          <a:p>
            <a:r>
              <a:rPr lang="en-US" sz="2300" dirty="0"/>
              <a:t>Starting Chef Client, version 12.3.0</a:t>
            </a:r>
          </a:p>
          <a:p>
            <a:r>
              <a:rPr lang="en-US" sz="2300" dirty="0"/>
              <a:t>resolving cookbooks for run list: ["workstation::setup"]</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yum_package[nano] action install (up to date)</a:t>
            </a:r>
          </a:p>
          <a:p>
            <a:r>
              <a:rPr lang="en-US" sz="2300" dirty="0"/>
              <a:t>  * yum_package[vim] action install (up to date)</a:t>
            </a:r>
          </a:p>
          <a:p>
            <a:r>
              <a:rPr lang="en-US" sz="2300" dirty="0"/>
              <a:t>  * yum_package[emacs] action install (up to date</a:t>
            </a:r>
            <a:r>
              <a:rPr lang="en-US" sz="2300" dirty="0" smtClean="0"/>
              <a:t>)</a:t>
            </a:r>
          </a:p>
        </p:txBody>
      </p:sp>
      <p:sp>
        <p:nvSpPr>
          <p:cNvPr id="4" name="Text Placeholder 3"/>
          <p:cNvSpPr>
            <a:spLocks noGrp="1"/>
          </p:cNvSpPr>
          <p:nvPr>
            <p:ph type="body" sz="quarter" idx="11"/>
          </p:nvPr>
        </p:nvSpPr>
        <p:spPr>
          <a:xfrm>
            <a:off x="1121104" y="1214599"/>
            <a:ext cx="14644800" cy="1021368"/>
          </a:xfrm>
        </p:spPr>
        <p:txBody>
          <a:bodyPr/>
          <a:lstStyle/>
          <a:p>
            <a:r>
              <a:rPr lang="en-US" sz="3000" dirty="0"/>
              <a:t>$ sudo chef-client --local-mode -r "recipe[workstation::setup]"</a:t>
            </a:r>
          </a:p>
        </p:txBody>
      </p:sp>
      <p:sp>
        <p:nvSpPr>
          <p:cNvPr id="5" name="Rectangle 4"/>
          <p:cNvSpPr/>
          <p:nvPr/>
        </p:nvSpPr>
        <p:spPr bwMode="auto">
          <a:xfrm>
            <a:off x="1108305" y="4517019"/>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Tree>
    <p:extLst>
      <p:ext uri="{BB962C8B-B14F-4D97-AF65-F5344CB8AC3E}">
        <p14:creationId xmlns:p14="http://schemas.microsoft.com/office/powerpoint/2010/main" val="3654767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a:t>[2015-09-15T15:17:27+00:00] WARN: No config file found or specified on command line, using command line options.</a:t>
            </a:r>
          </a:p>
          <a:p>
            <a:r>
              <a:rPr lang="en-US" dirty="0"/>
              <a:t>Starting Chef Client, version 12.3.0</a:t>
            </a:r>
          </a:p>
          <a:p>
            <a:r>
              <a:rPr lang="en-US" dirty="0"/>
              <a:t>resolving cookbooks for run list: </a:t>
            </a:r>
            <a:r>
              <a:rPr lang="en-US" dirty="0" smtClean="0"/>
              <a:t>["apache::</a:t>
            </a:r>
            <a:r>
              <a:rPr lang="en-US" dirty="0" err="1" smtClean="0"/>
              <a:t>server","</a:t>
            </a:r>
            <a:r>
              <a:rPr lang="en-US" dirty="0" err="1"/>
              <a:t>workstation</a:t>
            </a:r>
            <a:r>
              <a:rPr lang="en-US" dirty="0"/>
              <a:t>::setup"]</a:t>
            </a:r>
          </a:p>
          <a:p>
            <a:r>
              <a:rPr lang="en-US" dirty="0"/>
              <a:t>Synchronizing Cookbooks:</a:t>
            </a:r>
          </a:p>
          <a:p>
            <a:r>
              <a:rPr lang="en-US" dirty="0" smtClean="0"/>
              <a:t>  </a:t>
            </a:r>
            <a:r>
              <a:rPr lang="en-US" smtClean="0"/>
              <a:t>- apache</a:t>
            </a:r>
          </a:p>
          <a:p>
            <a:r>
              <a:rPr lang="en-US" dirty="0" smtClean="0"/>
              <a:t>  </a:t>
            </a:r>
            <a:r>
              <a:rPr lang="en-US" dirty="0"/>
              <a:t>- workstation</a:t>
            </a:r>
          </a:p>
          <a:p>
            <a:r>
              <a:rPr lang="en-US" dirty="0"/>
              <a:t>Compiling Cookbooks...</a:t>
            </a:r>
          </a:p>
          <a:p>
            <a:endParaRPr lang="en-US" dirty="0"/>
          </a:p>
          <a:p>
            <a:r>
              <a:rPr lang="en-US" dirty="0"/>
              <a:t>Running handlers:</a:t>
            </a:r>
          </a:p>
          <a:p>
            <a:r>
              <a:rPr lang="en-US" dirty="0"/>
              <a:t>[2015-09-15T15:17:30+00:00] ERROR: Running exception handlers</a:t>
            </a:r>
          </a:p>
          <a:p>
            <a:r>
              <a:rPr lang="en-US" dirty="0"/>
              <a:t>Running handlers </a:t>
            </a:r>
            <a:r>
              <a:rPr lang="en-US" dirty="0" smtClean="0"/>
              <a:t>complete</a:t>
            </a:r>
            <a:endParaRPr lang="en-US" dirty="0"/>
          </a:p>
        </p:txBody>
      </p:sp>
      <p:sp>
        <p:nvSpPr>
          <p:cNvPr id="3" name="Title 2"/>
          <p:cNvSpPr>
            <a:spLocks noGrp="1"/>
          </p:cNvSpPr>
          <p:nvPr>
            <p:ph type="title"/>
          </p:nvPr>
        </p:nvSpPr>
        <p:spPr/>
        <p:txBody>
          <a:bodyPr>
            <a:normAutofit/>
          </a:bodyPr>
          <a:lstStyle/>
          <a:p>
            <a:r>
              <a:rPr lang="en-US" sz="6000" dirty="0" smtClean="0"/>
              <a:t>GE: Apply Both Recipes Locally</a:t>
            </a:r>
            <a:endParaRPr lang="en-US" sz="6000" dirty="0"/>
          </a:p>
        </p:txBody>
      </p:sp>
      <p:sp>
        <p:nvSpPr>
          <p:cNvPr id="4" name="Text Placeholder 3"/>
          <p:cNvSpPr>
            <a:spLocks noGrp="1"/>
          </p:cNvSpPr>
          <p:nvPr>
            <p:ph type="body" sz="quarter" idx="11"/>
          </p:nvPr>
        </p:nvSpPr>
        <p:spPr>
          <a:xfrm>
            <a:off x="1121104" y="1337148"/>
            <a:ext cx="14422528" cy="1390107"/>
          </a:xfrm>
        </p:spPr>
        <p:txBody>
          <a:bodyPr/>
          <a:lstStyle/>
          <a:p>
            <a:r>
              <a:rPr lang="en-US" sz="3100" dirty="0" smtClean="0"/>
              <a:t>$ sudo chef-client --local-mode \ </a:t>
            </a:r>
          </a:p>
          <a:p>
            <a:r>
              <a:rPr lang="en-US" sz="3100" dirty="0"/>
              <a:t> </a:t>
            </a:r>
            <a:r>
              <a:rPr lang="en-US" sz="3100" dirty="0" smtClean="0"/>
              <a:t> -r "recipe[apache::server],recipe[workstation::setup]"</a:t>
            </a:r>
            <a:endParaRPr lang="en-US" sz="31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53916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Courier New" panose="02070309020205020404" pitchFamily="49" charset="0"/>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mj-lt"/>
              </a:rPr>
              <a:t>chef-client </a:t>
            </a:r>
            <a:r>
              <a:rPr lang="en-US" dirty="0" smtClean="0"/>
              <a:t>understands that you mean to apply the default recipe from within that cookbook.</a:t>
            </a:r>
            <a:endParaRPr lang="en-US" dirty="0" smtClean="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5482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include_recipe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smtClean="0">
                <a:latin typeface="+mj-lt"/>
                <a:cs typeface="Courier New" panose="02070309020205020404" pitchFamily="49" charset="0"/>
              </a:rPr>
              <a:t>include_recipe</a:t>
            </a:r>
            <a:r>
              <a:rPr lang="en-US" dirty="0" smtClean="0">
                <a:latin typeface="+mj-lt"/>
              </a:rPr>
              <a:t> </a:t>
            </a:r>
            <a:r>
              <a:rPr lang="en-US" dirty="0" smtClean="0"/>
              <a:t>method</a:t>
            </a:r>
            <a:r>
              <a:rPr lang="en-US" dirty="0"/>
              <a:t>. When a recipe is included, the resources found in that recipe will be inserted (in the same exact order) at the point where the </a:t>
            </a:r>
            <a:r>
              <a:rPr lang="en-US" dirty="0">
                <a:latin typeface="+mj-lt"/>
                <a:cs typeface="Courier New" panose="02070309020205020404" pitchFamily="49" charset="0"/>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0000" lnSpcReduction="20000"/>
          </a:bodyPr>
          <a:lstStyle/>
          <a:p>
            <a:r>
              <a:rPr lang="en-US" dirty="0"/>
              <a:t>https://docs.chef.io/recipes.html#include-recipes</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27587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workstation::setup</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setup</a:t>
            </a:r>
            <a:r>
              <a:rPr lang="uk-UA" dirty="0" smtClean="0"/>
              <a:t>'</a:t>
            </a:r>
            <a:r>
              <a:rPr lang="en-US" dirty="0" smtClean="0"/>
              <a:t> recipe from the </a:t>
            </a:r>
            <a:r>
              <a:rPr lang="uk-UA" dirty="0" smtClean="0"/>
              <a:t>'</a:t>
            </a:r>
            <a:r>
              <a:rPr lang="en-US" dirty="0" smtClean="0"/>
              <a:t>workstation</a:t>
            </a:r>
            <a:r>
              <a:rPr lang="uk-UA" dirty="0" smtClean="0"/>
              <a:t>'</a:t>
            </a:r>
            <a:r>
              <a:rPr lang="en-US" dirty="0" smtClean="0"/>
              <a:t> cookbook in this recipe</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11331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apache::server</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server</a:t>
            </a:r>
            <a:r>
              <a:rPr lang="uk-UA" dirty="0" smtClean="0"/>
              <a:t>'</a:t>
            </a:r>
            <a:r>
              <a:rPr lang="en-US" dirty="0" smtClean="0"/>
              <a:t> recipe from the </a:t>
            </a:r>
            <a:r>
              <a:rPr lang="uk-UA" dirty="0" smtClean="0"/>
              <a:t>'</a:t>
            </a:r>
            <a:r>
              <a:rPr lang="en-US" dirty="0" smtClean="0"/>
              <a:t>apache</a:t>
            </a:r>
            <a:r>
              <a:rPr lang="uk-UA" dirty="0" smtClean="0"/>
              <a:t>'</a:t>
            </a:r>
            <a:r>
              <a:rPr lang="en-US" dirty="0" smtClean="0"/>
              <a:t> cookbook in this recipe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68366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 use chef-client to:</a:t>
            </a:r>
          </a:p>
          <a:p>
            <a:pPr marL="1219169" lvl="2" indent="-609585">
              <a:buFont typeface="Wingdings" panose="05000000000000000000" pitchFamily="2" charset="2"/>
              <a:buChar char="Ø"/>
            </a:pPr>
            <a:r>
              <a:rPr lang="en-US" dirty="0"/>
              <a:t>L</a:t>
            </a:r>
            <a:r>
              <a:rPr lang="en-US" dirty="0" smtClean="0"/>
              <a:t>ocally apply a cookbook's recipe with chef-client.</a:t>
            </a:r>
            <a:endParaRPr lang="en-US" dirty="0"/>
          </a:p>
          <a:p>
            <a:pPr marL="1219169" lvl="2" indent="-609585">
              <a:buFont typeface="Wingdings" panose="05000000000000000000" pitchFamily="2" charset="2"/>
              <a:buChar char="Ø"/>
            </a:pPr>
            <a:r>
              <a:rPr lang="en-US" dirty="0"/>
              <a:t>L</a:t>
            </a:r>
            <a:r>
              <a:rPr lang="en-US" dirty="0" smtClean="0"/>
              <a:t>ocally apply multiple cookbooks' recipes with chef-client.</a:t>
            </a:r>
          </a:p>
          <a:p>
            <a:pPr marL="1219169" lvl="2" indent="-609585">
              <a:buFont typeface="Wingdings" panose="05000000000000000000" pitchFamily="2" charset="2"/>
              <a:buChar char="Ø"/>
            </a:pPr>
            <a:r>
              <a:rPr lang="en-US" dirty="0"/>
              <a:t>I</a:t>
            </a:r>
            <a:r>
              <a:rPr lang="en-US" dirty="0" smtClean="0"/>
              <a:t>nclude </a:t>
            </a:r>
            <a:r>
              <a:rPr lang="en-US" dirty="0"/>
              <a:t>a recipe </a:t>
            </a:r>
            <a:r>
              <a:rPr lang="en-US" dirty="0" smtClean="0"/>
              <a:t>from within </a:t>
            </a:r>
            <a:r>
              <a:rPr lang="en-US" dirty="0"/>
              <a:t>another </a:t>
            </a:r>
            <a:r>
              <a:rPr lang="en-US" dirty="0" smtClean="0"/>
              <a:t>recipe. </a:t>
            </a:r>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869170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GE: The Default </a:t>
            </a:r>
            <a:r>
              <a:rPr lang="en-US" sz="4800" dirty="0"/>
              <a:t>R</a:t>
            </a:r>
            <a:r>
              <a:rPr lang="en-US" sz="4800" dirty="0" smtClean="0"/>
              <a:t>ecipe </a:t>
            </a:r>
            <a:r>
              <a:rPr lang="en-US" sz="4800" dirty="0"/>
              <a:t>I</a:t>
            </a:r>
            <a:r>
              <a:rPr lang="en-US" sz="4800" dirty="0" smtClean="0"/>
              <a:t>ncludes the Setup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normAutofit/>
          </a:bodyPr>
          <a:lstStyle/>
          <a:p>
            <a:r>
              <a:rPr lang="en-US" sz="3200" dirty="0"/>
              <a:t>#</a:t>
            </a:r>
          </a:p>
          <a:p>
            <a:r>
              <a:rPr lang="en-US" sz="3200" dirty="0"/>
              <a:t># Cookbook Name:: </a:t>
            </a:r>
            <a:r>
              <a:rPr lang="en-US" sz="3200" dirty="0" smtClean="0"/>
              <a:t>workstation</a:t>
            </a:r>
            <a:endParaRPr lang="en-US" sz="3200" dirty="0"/>
          </a:p>
          <a:p>
            <a:r>
              <a:rPr lang="en-US" sz="3200" dirty="0"/>
              <a:t># Recipe:: default</a:t>
            </a:r>
          </a:p>
          <a:p>
            <a:r>
              <a:rPr lang="en-US" sz="3200" dirty="0"/>
              <a:t>#</a:t>
            </a:r>
          </a:p>
          <a:p>
            <a:r>
              <a:rPr lang="en-US" sz="3200" dirty="0"/>
              <a:t># Copyright (c) 2015 The Authors, All Rights Reserved</a:t>
            </a:r>
            <a:r>
              <a:rPr lang="en-US" sz="3200" dirty="0" smtClean="0"/>
              <a:t>.</a:t>
            </a:r>
          </a:p>
          <a:p>
            <a:endParaRPr lang="en-US" sz="3200" dirty="0"/>
          </a:p>
          <a:p>
            <a:r>
              <a:rPr lang="en-US" sz="3200" dirty="0" err="1" smtClean="0"/>
              <a:t>include_recipe</a:t>
            </a:r>
            <a:r>
              <a:rPr lang="en-US" sz="3200" dirty="0" smtClean="0"/>
              <a:t> </a:t>
            </a:r>
            <a:r>
              <a:rPr lang="uk-UA" sz="3200" dirty="0" smtClean="0"/>
              <a:t>'</a:t>
            </a:r>
            <a:r>
              <a:rPr lang="en-US" sz="3200" dirty="0" smtClean="0"/>
              <a:t>workstation::setup</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~/cookbooks/workstation/recipes/default.rb</a:t>
            </a:r>
            <a:endParaRPr lang="en-US" dirty="0"/>
          </a:p>
        </p:txBody>
      </p:sp>
      <p:sp>
        <p:nvSpPr>
          <p:cNvPr id="8" name="Text Placeholder 7"/>
          <p:cNvSpPr>
            <a:spLocks noGrp="1"/>
          </p:cNvSpPr>
          <p:nvPr>
            <p:ph type="body" sz="quarter" idx="13"/>
          </p:nvPr>
        </p:nvSpPr>
        <p:spPr>
          <a:xfrm>
            <a:off x="1135042" y="6772841"/>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35597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a:t>
            </a:r>
            <a:r>
              <a:rPr lang="en-US" sz="2300" dirty="0"/>
              <a:t>WARN: No config file found or specified on command line, using command line options.</a:t>
            </a:r>
          </a:p>
          <a:p>
            <a:r>
              <a:rPr lang="en-US" sz="2300" dirty="0"/>
              <a:t>Starting Chef Client, version 12.3.0</a:t>
            </a:r>
          </a:p>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3.300489827 seconds</a:t>
            </a:r>
          </a:p>
        </p:txBody>
      </p:sp>
      <p:sp>
        <p:nvSpPr>
          <p:cNvPr id="3" name="Title 2"/>
          <p:cNvSpPr>
            <a:spLocks noGrp="1"/>
          </p:cNvSpPr>
          <p:nvPr>
            <p:ph type="title"/>
          </p:nvPr>
        </p:nvSpPr>
        <p:spPr/>
        <p:txBody>
          <a:bodyPr/>
          <a:lstStyle/>
          <a:p>
            <a:r>
              <a:rPr lang="en-US" dirty="0" smtClean="0"/>
              <a:t>GE: 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"recipe[workstation]"</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72543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workstation</a:t>
            </a:r>
          </a:p>
          <a:p>
            <a:r>
              <a:rPr lang="en-US" dirty="0" smtClean="0">
                <a:latin typeface="+mj-lt"/>
              </a:rPr>
              <a:t>$ git add .</a:t>
            </a:r>
          </a:p>
          <a:p>
            <a:r>
              <a:rPr lang="en-US" dirty="0" smtClean="0">
                <a:latin typeface="+mj-lt"/>
              </a:rPr>
              <a:t>$ git commit -m "Default recipe includes the setup recipe"</a:t>
            </a:r>
            <a:endParaRPr lang="en-US" dirty="0">
              <a:latin typeface="+mj-lt"/>
            </a:endParaRPr>
          </a:p>
        </p:txBody>
      </p:sp>
    </p:spTree>
    <p:extLst>
      <p:ext uri="{BB962C8B-B14F-4D97-AF65-F5344CB8AC3E}">
        <p14:creationId xmlns:p14="http://schemas.microsoft.com/office/powerpoint/2010/main" val="640583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apache</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q"/>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[apache]"</a:t>
            </a:r>
          </a:p>
          <a:p>
            <a:pPr marL="609585" indent="-609585">
              <a:buFont typeface="Wingdings" charset="2"/>
              <a:buChar char="q"/>
            </a:pPr>
            <a:endParaRPr lang="en-US" sz="3200" dirty="0" smtClean="0"/>
          </a:p>
          <a:p>
            <a:pPr marL="609585" indent="-609585">
              <a:buFont typeface="Wingdings" charset="2"/>
              <a:buChar char="q"/>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28517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Lab: The Default </a:t>
            </a:r>
            <a:r>
              <a:rPr lang="en-US" sz="4800" dirty="0"/>
              <a:t>R</a:t>
            </a:r>
            <a:r>
              <a:rPr lang="en-US" sz="4800" dirty="0" smtClean="0"/>
              <a:t>ecipe </a:t>
            </a:r>
            <a:r>
              <a:rPr lang="en-US" sz="4800" dirty="0"/>
              <a:t>I</a:t>
            </a:r>
            <a:r>
              <a:rPr lang="en-US" sz="4800" dirty="0" smtClean="0"/>
              <a:t>ncludes the Apache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apache</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t>
            </a:r>
            <a:r>
              <a:rPr lang="uk-UA" dirty="0" smtClean="0"/>
              <a:t>'</a:t>
            </a:r>
            <a:r>
              <a:rPr lang="en-US" dirty="0" smtClean="0"/>
              <a:t>apache::server</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~/cookbooks/apache/recipes/default.rb</a:t>
            </a:r>
            <a:endParaRPr lang="en-US" dirty="0"/>
          </a:p>
        </p:txBody>
      </p:sp>
      <p:sp>
        <p:nvSpPr>
          <p:cNvPr id="8" name="Text Placeholder 7"/>
          <p:cNvSpPr>
            <a:spLocks noGrp="1"/>
          </p:cNvSpPr>
          <p:nvPr>
            <p:ph type="body" sz="quarter" idx="13"/>
          </p:nvPr>
        </p:nvSpPr>
        <p:spPr>
          <a:xfrm>
            <a:off x="1107431" y="6815386"/>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041505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a:t>[2015-09-15T15:23:18+00:00] WARN: No config file found or specified on command line, using command line options.</a:t>
            </a:r>
          </a:p>
          <a:p>
            <a:r>
              <a:rPr lang="en-US" sz="2300" dirty="0"/>
              <a:t>Starting Chef Client, version 12.3.0</a:t>
            </a:r>
          </a:p>
          <a:p>
            <a:r>
              <a:rPr lang="en-US" sz="2300" dirty="0"/>
              <a:t>resolving cookbooks for run list: ["apache"]</a:t>
            </a:r>
          </a:p>
          <a:p>
            <a:r>
              <a:rPr lang="en-US" sz="2300" dirty="0"/>
              <a:t>Synchronizing Cookbooks:</a:t>
            </a:r>
          </a:p>
          <a:p>
            <a:r>
              <a:rPr lang="en-US" sz="2300" dirty="0"/>
              <a:t>  - apache</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3.310768509 seconds</a:t>
            </a:r>
          </a:p>
          <a:p>
            <a:endParaRPr lang="en-US" sz="2300" dirty="0"/>
          </a:p>
        </p:txBody>
      </p:sp>
      <p:sp>
        <p:nvSpPr>
          <p:cNvPr id="3" name="Title 2"/>
          <p:cNvSpPr>
            <a:spLocks noGrp="1"/>
          </p:cNvSpPr>
          <p:nvPr>
            <p:ph type="title"/>
          </p:nvPr>
        </p:nvSpPr>
        <p:spPr/>
        <p:txBody>
          <a:bodyPr>
            <a:normAutofit/>
          </a:bodyPr>
          <a:lstStyle/>
          <a:p>
            <a:r>
              <a:rPr lang="en-US" dirty="0" smtClean="0"/>
              <a:t>Lab: Applying the apache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"recipe[apache]"</a:t>
            </a:r>
            <a:endParaRPr lang="en-US" sz="3200" dirty="0"/>
          </a:p>
        </p:txBody>
      </p:sp>
      <p:sp>
        <p:nvSpPr>
          <p:cNvPr id="5" name="Rectangle 4"/>
          <p:cNvSpPr/>
          <p:nvPr/>
        </p:nvSpPr>
        <p:spPr bwMode="auto">
          <a:xfrm>
            <a:off x="1121104" y="4451545"/>
            <a:ext cx="14417959" cy="5382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08127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apache</a:t>
            </a:r>
          </a:p>
          <a:p>
            <a:r>
              <a:rPr lang="en-US" dirty="0" smtClean="0">
                <a:latin typeface="+mj-lt"/>
              </a:rPr>
              <a:t>$ git add .</a:t>
            </a:r>
          </a:p>
          <a:p>
            <a:r>
              <a:rPr lang="en-US" dirty="0" smtClean="0">
                <a:latin typeface="+mj-lt"/>
              </a:rPr>
              <a:t>$ git commit -m "Default recipe includes the server recipe"</a:t>
            </a:r>
            <a:endParaRPr lang="en-US" dirty="0">
              <a:latin typeface="+mj-lt"/>
            </a:endParaRPr>
          </a:p>
        </p:txBody>
      </p:sp>
    </p:spTree>
    <p:extLst>
      <p:ext uri="{BB962C8B-B14F-4D97-AF65-F5344CB8AC3E}">
        <p14:creationId xmlns:p14="http://schemas.microsoft.com/office/powerpoint/2010/main" val="1087865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Why would you want to apply more than one recipe at a time?</a:t>
            </a:r>
          </a:p>
          <a:p>
            <a:endParaRPr lang="en-US" dirty="0"/>
          </a:p>
          <a:p>
            <a:r>
              <a:rPr lang="en-US" dirty="0" smtClean="0"/>
              <a:t>What are the benefits and drawbacks of using "</a:t>
            </a:r>
            <a:r>
              <a:rPr lang="en-US" dirty="0" err="1" smtClean="0"/>
              <a:t>include_recipe</a:t>
            </a:r>
            <a:r>
              <a:rPr lang="en-US" dirty="0" smtClean="0"/>
              <a:t>" within 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49568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mj-lt"/>
                <a:cs typeface="Courier New" panose="02070309020205020404" pitchFamily="49" charset="0"/>
              </a:rPr>
              <a:t>chef-client</a:t>
            </a:r>
          </a:p>
          <a:p>
            <a:pPr marL="609585" indent="-609585">
              <a:buFont typeface="Arial"/>
              <a:buChar char="•"/>
            </a:pPr>
            <a:r>
              <a:rPr lang="en-US" dirty="0" smtClean="0">
                <a:latin typeface="+mj-lt"/>
                <a:cs typeface="Courier New" panose="02070309020205020404" pitchFamily="49" charset="0"/>
              </a:rPr>
              <a:t>local mode</a:t>
            </a:r>
          </a:p>
          <a:p>
            <a:pPr marL="609585" indent="-609585">
              <a:buFont typeface="Arial"/>
              <a:buChar char="•"/>
            </a:pPr>
            <a:r>
              <a:rPr lang="en-US" dirty="0" smtClean="0">
                <a:latin typeface="+mj-lt"/>
              </a:rPr>
              <a:t>run list</a:t>
            </a:r>
          </a:p>
          <a:p>
            <a:pPr marL="609585" indent="-609585">
              <a:buFont typeface="Arial"/>
              <a:buChar char="•"/>
            </a:pPr>
            <a:r>
              <a:rPr lang="en-US" dirty="0" smtClean="0">
                <a:latin typeface="+mj-lt"/>
                <a:cs typeface="Courier New" panose="02070309020205020404" pitchFamily="49" charset="0"/>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19924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2956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Courier New" panose="02070309020205020404" pitchFamily="49" charset="0"/>
              </a:rPr>
              <a:t>chef-apply</a:t>
            </a:r>
            <a:endParaRPr lang="en-US" dirty="0">
              <a:latin typeface="+mn-lt"/>
              <a:cs typeface="Courier New" panose="02070309020205020404" pitchFamily="49" charset="0"/>
            </a:endParaRPr>
          </a:p>
        </p:txBody>
      </p:sp>
      <p:sp>
        <p:nvSpPr>
          <p:cNvPr id="3" name="Subtitle 2"/>
          <p:cNvSpPr>
            <a:spLocks noGrp="1"/>
          </p:cNvSpPr>
          <p:nvPr>
            <p:ph type="subTitle" idx="1"/>
          </p:nvPr>
        </p:nvSpPr>
        <p:spPr>
          <a:xfrm>
            <a:off x="3013753" y="3506117"/>
            <a:ext cx="11372089" cy="4070992"/>
          </a:xfrm>
        </p:spPr>
        <p:txBody>
          <a:bodyPr>
            <a:normAutofit/>
          </a:bodyPr>
          <a:lstStyle/>
          <a:p>
            <a:r>
              <a:rPr lang="en-US" dirty="0">
                <a:latin typeface="+mj-lt"/>
                <a:cs typeface="Courier New" panose="02070309020205020404" pitchFamily="49" charset="0"/>
              </a:rPr>
              <a:t>c</a:t>
            </a:r>
            <a:r>
              <a:rPr lang="en-US" dirty="0" smtClean="0">
                <a:latin typeface="+mj-lt"/>
                <a:cs typeface="Courier New" panose="02070309020205020404" pitchFamily="49" charset="0"/>
              </a:rPr>
              <a:t>hef-apply</a:t>
            </a:r>
            <a:r>
              <a:rPr lang="en-US" dirty="0" smtClean="0">
                <a:latin typeface="+mj-lt"/>
              </a:rPr>
              <a:t> </a:t>
            </a:r>
            <a:r>
              <a:rPr lang="en-US" dirty="0" smtClean="0"/>
              <a:t>is a great tool for applying resources (</a:t>
            </a:r>
            <a:r>
              <a:rPr lang="en-US" dirty="0" smtClean="0">
                <a:latin typeface="Courier New" panose="02070309020205020404" pitchFamily="49" charset="0"/>
                <a:cs typeface="Courier New" panose="02070309020205020404" pitchFamily="49" charset="0"/>
              </a:rPr>
              <a:t>-e</a:t>
            </a:r>
            <a:r>
              <a:rPr lang="en-US" dirty="0" smtClean="0"/>
              <a:t>) and for individual recipes but it doesn't know how to apply a cookbook.</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953791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rPr>
              <a:t>chef-client </a:t>
            </a:r>
            <a:r>
              <a:rPr lang="en-US" dirty="0" smtClean="0"/>
              <a:t>is an agent that runs locally on every node that is under management by Chef. </a:t>
            </a:r>
          </a:p>
          <a:p>
            <a:endParaRPr lang="en-US" dirty="0"/>
          </a:p>
          <a:p>
            <a:r>
              <a:rPr lang="en-US" dirty="0" smtClean="0"/>
              <a:t>When a </a:t>
            </a:r>
            <a:r>
              <a:rPr lang="en-US" dirty="0" smtClean="0">
                <a:latin typeface="+mj-lt"/>
              </a:rPr>
              <a:t>chef-client </a:t>
            </a:r>
            <a:r>
              <a:rPr lang="en-US" dirty="0" smtClean="0"/>
              <a:t>is run, it will perform all of the steps that are required to bring the node into the expected state.</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4</a:t>
            </a:fld>
            <a:endParaRPr lang="en-US" dirty="0"/>
          </a:p>
        </p:txBody>
      </p:sp>
      <p:sp>
        <p:nvSpPr>
          <p:cNvPr id="4" name="Content Placeholder 3"/>
          <p:cNvSpPr>
            <a:spLocks noGrp="1"/>
          </p:cNvSpPr>
          <p:nvPr>
            <p:ph sz="quarter" idx="4294967295"/>
          </p:nvPr>
        </p:nvSpPr>
        <p:spPr>
          <a:xfrm>
            <a:off x="7339013" y="7383463"/>
            <a:ext cx="8916987" cy="523875"/>
          </a:xfrm>
        </p:spPr>
        <p:txBody>
          <a:bodyPr>
            <a:normAutofit fontScale="92500" lnSpcReduction="20000"/>
          </a:bodyPr>
          <a:lstStyle/>
          <a:p>
            <a:r>
              <a:rPr lang="en-US" dirty="0" smtClean="0">
                <a:hlinkClick r:id="rId3"/>
              </a:rPr>
              <a:t>https://docs.chef.io/chef_client.html</a:t>
            </a:r>
            <a:endParaRPr lang="en-US" dirty="0" smtClean="0"/>
          </a:p>
          <a:p>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538273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3100" dirty="0"/>
              <a:t>$ sudo chef-client --local-mode </a:t>
            </a:r>
            <a:r>
              <a:rPr lang="en-US" sz="3100" dirty="0" smtClean="0"/>
              <a:t>–r "</a:t>
            </a:r>
            <a:r>
              <a:rPr lang="en-US" sz="3100" dirty="0"/>
              <a:t>recipe[workstation::setup]"</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'setup'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53188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a:t>
            </a:r>
            <a:r>
              <a:rPr lang="en-US" sz="4400" dirty="0" smtClean="0"/>
              <a:t>Using 'chef-client' to </a:t>
            </a:r>
            <a:r>
              <a:rPr lang="en-US" sz="4400" dirty="0"/>
              <a:t>Locally Apply Recipes</a:t>
            </a:r>
          </a:p>
        </p:txBody>
      </p:sp>
      <p:sp>
        <p:nvSpPr>
          <p:cNvPr id="3" name="Subtitle 2"/>
          <p:cNvSpPr>
            <a:spLocks noGrp="1"/>
          </p:cNvSpPr>
          <p:nvPr>
            <p:ph sz="quarter" idx="10"/>
          </p:nvPr>
        </p:nvSpPr>
        <p:spPr/>
        <p:txBody>
          <a:bodyPr>
            <a:normAutofit/>
          </a:bodyPr>
          <a:lstStyle/>
          <a:p>
            <a:r>
              <a:rPr lang="en-US" sz="3200" dirty="0"/>
              <a:t>$ sudo chef-client --local-mode -r "recipe[apache::server]"</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'server' recipe from the 'apache'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89685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Using </a:t>
            </a:r>
            <a:r>
              <a:rPr lang="en-US" sz="4400" dirty="0" smtClean="0"/>
              <a:t>'chef-client' </a:t>
            </a:r>
            <a:r>
              <a:rPr lang="en-US" sz="4400" dirty="0"/>
              <a:t>to Locally Apply Recipes</a:t>
            </a:r>
          </a:p>
        </p:txBody>
      </p:sp>
      <p:sp>
        <p:nvSpPr>
          <p:cNvPr id="3" name="Subtitle 2"/>
          <p:cNvSpPr>
            <a:spLocks noGrp="1"/>
          </p:cNvSpPr>
          <p:nvPr>
            <p:ph sz="quarter" idx="10"/>
          </p:nvPr>
        </p:nvSpPr>
        <p:spPr/>
        <p:txBody>
          <a:bodyPr>
            <a:normAutofit/>
          </a:bodyPr>
          <a:lstStyle/>
          <a:p>
            <a:r>
              <a:rPr lang="en-US" sz="3200" dirty="0"/>
              <a:t>$ sudo chef</a:t>
            </a:r>
            <a:r>
              <a:rPr lang="en-US" sz="3200" dirty="0" smtClean="0"/>
              <a:t>-client --local-mode \ </a:t>
            </a:r>
          </a:p>
          <a:p>
            <a:r>
              <a:rPr lang="en-US" sz="3200" dirty="0"/>
              <a:t> </a:t>
            </a:r>
            <a:r>
              <a:rPr lang="en-US" sz="3200" dirty="0" smtClean="0"/>
              <a:t> -r "recipe[workstation::setup],recipe[apache::server]"</a:t>
            </a:r>
            <a:endParaRPr lang="en-US" sz="3200" dirty="0"/>
          </a:p>
        </p:txBody>
      </p:sp>
      <p:sp>
        <p:nvSpPr>
          <p:cNvPr id="4" name="Content Placeholder 3"/>
          <p:cNvSpPr>
            <a:spLocks noGrp="1"/>
          </p:cNvSpPr>
          <p:nvPr>
            <p:ph sz="quarter" idx="12"/>
          </p:nvPr>
        </p:nvSpPr>
        <p:spPr/>
        <p:txBody>
          <a:bodyPr/>
          <a:lstStyle/>
          <a:p>
            <a:r>
              <a:rPr lang="en-US" dirty="0" smtClean="0"/>
              <a:t>Applying the following recipes locally:</a:t>
            </a:r>
            <a:endParaRPr lang="en-US" dirty="0"/>
          </a:p>
          <a:p>
            <a:pPr marL="609585" indent="-609585">
              <a:buFontTx/>
              <a:buChar char="•"/>
            </a:pPr>
            <a:endParaRPr lang="en-US" dirty="0" smtClean="0"/>
          </a:p>
          <a:p>
            <a:pPr marL="918611" lvl="1" indent="-609585">
              <a:buFontTx/>
              <a:buChar char="•"/>
            </a:pPr>
            <a:r>
              <a:rPr lang="en-US" dirty="0" smtClean="0"/>
              <a:t>The 'setup' recipe from the 'workstation' cookbook</a:t>
            </a:r>
          </a:p>
          <a:p>
            <a:pPr marL="918611" lvl="1" indent="-609585">
              <a:buFontTx/>
              <a:buChar char="•"/>
            </a:pPr>
            <a:r>
              <a:rPr lang="en-US" dirty="0" smtClean="0"/>
              <a:t>The 'server' recipe </a:t>
            </a:r>
            <a:r>
              <a:rPr lang="en-US" dirty="0"/>
              <a:t>from the </a:t>
            </a:r>
            <a:r>
              <a:rPr lang="en-US" dirty="0" smtClean="0"/>
              <a:t>'apache'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4858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550779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a:cs typeface="Courier New" panose="02070309020205020404" pitchFamily="49" charset="0"/>
              </a:rPr>
              <a:t>-r "recipe[COOKBOOK::RECIPE]"</a:t>
            </a:r>
          </a:p>
        </p:txBody>
      </p:sp>
      <p:sp>
        <p:nvSpPr>
          <p:cNvPr id="3" name="Subtitle 2"/>
          <p:cNvSpPr>
            <a:spLocks noGrp="1"/>
          </p:cNvSpPr>
          <p:nvPr>
            <p:ph type="subTitle" idx="1"/>
          </p:nvPr>
        </p:nvSpPr>
        <p:spPr/>
        <p:txBody>
          <a:bodyPr/>
          <a:lstStyle/>
          <a:p>
            <a:r>
              <a:rPr lang="en-US" dirty="0" smtClean="0"/>
              <a:t>In local mode, we need to provide a list of recipes to apply to the system. This is called a </a:t>
            </a:r>
            <a:r>
              <a:rPr lang="en-US" b="1" dirty="0" smtClean="0">
                <a:solidFill>
                  <a:schemeClr val="accent4"/>
                </a:solidFill>
              </a:rPr>
              <a:t>run list</a:t>
            </a:r>
            <a:r>
              <a:rPr lang="en-US" dirty="0" smtClean="0"/>
              <a:t>. A run list is an ordered collection of recipes to execute.</a:t>
            </a:r>
          </a:p>
          <a:p>
            <a:endParaRPr lang="en-US" dirty="0" smtClean="0"/>
          </a:p>
          <a:p>
            <a:r>
              <a:rPr lang="en-US" dirty="0" smtClean="0"/>
              <a:t>Each recipe in the run list must be addressed with the format </a:t>
            </a:r>
            <a:r>
              <a:rPr lang="en-US" dirty="0" smtClean="0">
                <a:latin typeface="+mj-lt"/>
                <a:cs typeface="Courier New" panose="02070309020205020404" pitchFamily="49" charset="0"/>
              </a:rPr>
              <a:t>recipe[COOKBOOK::RECIPE]</a:t>
            </a:r>
            <a:r>
              <a:rPr lang="en-US" dirty="0" smtClean="0">
                <a:latin typeface="+mj-lt"/>
              </a:rPr>
              <a:t>.</a:t>
            </a:r>
            <a:endParaRPr lang="en-US" dirty="0">
              <a:latin typeface="+mj-lt"/>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7" name="Straight Connector 6"/>
          <p:cNvCxnSpPr/>
          <p:nvPr/>
        </p:nvCxnSpPr>
        <p:spPr>
          <a:xfrm>
            <a:off x="4054949" y="3364591"/>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9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15170</TotalTime>
  <Words>2901</Words>
  <Application>Microsoft Macintosh PowerPoint</Application>
  <PresentationFormat>Custom</PresentationFormat>
  <Paragraphs>339</Paragraphs>
  <Slides>29</Slides>
  <Notes>29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Courier New</vt:lpstr>
      <vt:lpstr>Gill Sans MT</vt:lpstr>
      <vt:lpstr>Wingdings</vt:lpstr>
      <vt:lpstr>Arial</vt:lpstr>
      <vt:lpstr>ChefDk3.2Template</vt:lpstr>
      <vt:lpstr>chef-client</vt:lpstr>
      <vt:lpstr>Objectives</vt:lpstr>
      <vt:lpstr>chef-apply</vt:lpstr>
      <vt:lpstr>chef-client</vt:lpstr>
      <vt:lpstr>Demo: Using 'chef-client' to Locally Apply Recipes</vt:lpstr>
      <vt:lpstr>Demo: Using 'chef-client' to Locally Apply Recipes</vt:lpstr>
      <vt:lpstr>Demo: Using 'chef-client' to Locally Apply Recipes</vt:lpstr>
      <vt:lpstr>--local-mode</vt:lpstr>
      <vt:lpstr>-r "recipe[COOKBOOK::RECIPE]"</vt:lpstr>
      <vt:lpstr>Group Exercise: Return Home First</vt:lpstr>
      <vt:lpstr>GE: Apply the 'apache::server' Recipe Locally</vt:lpstr>
      <vt:lpstr>GE: Create Cookbooks Dir and Move the Cookbooks</vt:lpstr>
      <vt:lpstr>GE: Apply the Cookbook Recipe Locally</vt:lpstr>
      <vt:lpstr>GE: Apply the Cookbook Recipe Locally</vt:lpstr>
      <vt:lpstr>GE: Apply Both Recipes Locally</vt:lpstr>
      <vt:lpstr>-r "recipe[COOKBOOK(::default)]"</vt:lpstr>
      <vt:lpstr>include_recipe</vt:lpstr>
      <vt:lpstr>Demo: Including a Recipe</vt:lpstr>
      <vt:lpstr>Demo: Including a Recipe</vt:lpstr>
      <vt:lpstr>GE: The Default Recipe Includes the Setup Recipe</vt:lpstr>
      <vt:lpstr>GE: Apply the Cookbook's Default Recipe</vt:lpstr>
      <vt:lpstr>GE: Commit Your Work</vt:lpstr>
      <vt:lpstr>Lab: Update the apache Cookbook</vt:lpstr>
      <vt:lpstr>Lab: The Default Recipe Includes the Apache Recipe</vt:lpstr>
      <vt:lpstr>Lab: Applying the apache Default Recipe</vt:lpstr>
      <vt:lpstr>Lab: Commit Your Work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1891</cp:revision>
  <cp:lastPrinted>2015-02-07T23:49:10Z</cp:lastPrinted>
  <dcterms:created xsi:type="dcterms:W3CDTF">2012-09-13T17:36:07Z</dcterms:created>
  <dcterms:modified xsi:type="dcterms:W3CDTF">2015-12-14T21:45:31Z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